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4" r:id="rId2"/>
    <p:sldId id="270" r:id="rId3"/>
    <p:sldId id="269" r:id="rId4"/>
    <p:sldId id="291" r:id="rId5"/>
    <p:sldId id="322" r:id="rId6"/>
    <p:sldId id="310" r:id="rId7"/>
    <p:sldId id="311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1" r:id="rId16"/>
    <p:sldId id="323" r:id="rId17"/>
    <p:sldId id="288" r:id="rId18"/>
    <p:sldId id="273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orient="horz" pos="3339">
          <p15:clr>
            <a:srgbClr val="A4A3A4"/>
          </p15:clr>
        </p15:guide>
        <p15:guide id="4" orient="horz" pos="2614">
          <p15:clr>
            <a:srgbClr val="A4A3A4"/>
          </p15:clr>
        </p15:guide>
        <p15:guide id="5" orient="horz" pos="1933">
          <p15:clr>
            <a:srgbClr val="A4A3A4"/>
          </p15:clr>
        </p15:guide>
        <p15:guide id="6" pos="2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0E6"/>
    <a:srgbClr val="044875"/>
    <a:srgbClr val="007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87" autoAdjust="0"/>
    <p:restoredTop sz="93663" autoAdjust="0"/>
  </p:normalViewPr>
  <p:slideViewPr>
    <p:cSldViewPr snapToGrid="0">
      <p:cViewPr varScale="1">
        <p:scale>
          <a:sx n="111" d="100"/>
          <a:sy n="111" d="100"/>
        </p:scale>
        <p:origin x="204" y="108"/>
      </p:cViewPr>
      <p:guideLst>
        <p:guide orient="horz" pos="160"/>
        <p:guide orient="horz" pos="4320"/>
        <p:guide orient="horz" pos="3339"/>
        <p:guide orient="horz" pos="2614"/>
        <p:guide orient="horz" pos="1933"/>
        <p:guide pos="2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C0049-72FC-41D2-A5A4-F6957405E64C}" type="datetimeFigureOut">
              <a:rPr lang="zh-CN" altLang="en-US" smtClean="0"/>
              <a:pPr/>
              <a:t>2020/12/1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1C2DF-4788-4BFC-A89F-303E8139B1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79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273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562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86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853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04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656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19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4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80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2DF-4788-4BFC-A89F-303E8139B11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8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0B7A-B5AD-4817-9885-FF82BA80F3A3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52EF-4544-4093-871B-25305319A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9334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335D-977B-48C2-B199-5A1052A4A8A5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4200" y="6321424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207000" y="6499223"/>
            <a:ext cx="2743200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FEF645-6846-42A7-86F7-C200F704170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9334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9F15-BC3D-45ED-933B-FDE0ED6FAB53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4200" y="6321424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207000" y="6499223"/>
            <a:ext cx="2743200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FEF645-6846-42A7-86F7-C200F704170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0B3D-DA49-46A3-998B-852ED5B2C791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FF4C-BB62-49AB-B1EF-5892AD9169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1DF7-961C-4CAD-A16C-0679EA47E0F0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9208-2B95-4501-8097-7C00C782E4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9AB3-6FFF-4DBD-A282-82C7321BEA9E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AD0A-3957-449F-B4D8-B319C8C104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938C-2E33-4916-9D9A-79C15C908FD5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F4B1-00C0-4327-B5B6-ED01D2C4E4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A2A5-1FA4-459F-BA88-F3D3F1B7155E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C285-00DF-4744-8B5E-80B6041197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9334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24C6D-FD78-4E84-BFDE-BF7576828B9B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4200" y="6321424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207000" y="6499223"/>
            <a:ext cx="2743200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FEF645-6846-42A7-86F7-C200F704170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9334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2B88-C163-4EF8-8443-4AF9C038B7FA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4200" y="6321424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207000" y="6499223"/>
            <a:ext cx="2743200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FEF645-6846-42A7-86F7-C200F704170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9334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08C1-AF12-4401-9542-EF0C00F4FBF2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4200" y="6321424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207000" y="6499223"/>
            <a:ext cx="2743200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FEF645-6846-42A7-86F7-C200F704170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28ACB0-CDB5-41B3-8AA7-D9BFA54E0F4B}" type="datetime1">
              <a:rPr lang="zh-CN" altLang="en-US" smtClean="0"/>
              <a:pPr>
                <a:defRPr/>
              </a:pPr>
              <a:t>2020/12/1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C7E2100-9FB6-423B-92F0-E204CA9CA4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2576096"/>
            <a:ext cx="12192000" cy="2188410"/>
          </a:xfrm>
          <a:prstGeom prst="rect">
            <a:avLst/>
          </a:prstGeom>
          <a:solidFill>
            <a:srgbClr val="044875"/>
          </a:solidFill>
          <a:ln w="25400">
            <a:solidFill>
              <a:srgbClr val="04487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880C02"/>
              </a:solidFill>
              <a:latin typeface="XHei" charset="-122"/>
              <a:ea typeface="XHei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0" y="6525928"/>
            <a:ext cx="12192000" cy="33207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12"/>
          <p:cNvSpPr>
            <a:spLocks noChangeArrowheads="1"/>
          </p:cNvSpPr>
          <p:nvPr/>
        </p:nvSpPr>
        <p:spPr bwMode="auto">
          <a:xfrm>
            <a:off x="296328" y="2979576"/>
            <a:ext cx="11582246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渤化</a:t>
            </a:r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集团科技项目管理信息系统简介</a:t>
            </a:r>
            <a:endParaRPr lang="en-US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Rectangle 44"/>
          <p:cNvSpPr txBox="1">
            <a:spLocks noChangeArrowheads="1"/>
          </p:cNvSpPr>
          <p:nvPr/>
        </p:nvSpPr>
        <p:spPr bwMode="auto">
          <a:xfrm>
            <a:off x="8484097" y="5185186"/>
            <a:ext cx="2714293" cy="126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buClr>
                <a:srgbClr val="3366FF"/>
              </a:buClr>
              <a:buSzPct val="80000"/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044875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sz="3200" b="1" dirty="0" smtClean="0">
                <a:solidFill>
                  <a:srgbClr val="044875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3200" b="1" dirty="0" smtClean="0">
                <a:solidFill>
                  <a:srgbClr val="044875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3200" b="1" dirty="0" smtClean="0">
                <a:solidFill>
                  <a:srgbClr val="044875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月</a:t>
            </a:r>
            <a:endParaRPr lang="zh-CN" altLang="en-US" sz="3200" b="1" dirty="0">
              <a:solidFill>
                <a:srgbClr val="044875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EF645-6846-42A7-86F7-C200F7041709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  <p:grpSp>
        <p:nvGrpSpPr>
          <p:cNvPr id="10" name="Group 235"/>
          <p:cNvGrpSpPr/>
          <p:nvPr/>
        </p:nvGrpSpPr>
        <p:grpSpPr>
          <a:xfrm>
            <a:off x="296327" y="577182"/>
            <a:ext cx="6009470" cy="897954"/>
            <a:chOff x="2699" y="2659"/>
            <a:chExt cx="2086" cy="383"/>
          </a:xfrm>
        </p:grpSpPr>
        <p:pic>
          <p:nvPicPr>
            <p:cNvPr id="11" name="Picture 236" descr="logo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9" y="2659"/>
              <a:ext cx="384" cy="383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2" name="Text Box 237"/>
            <p:cNvSpPr txBox="1">
              <a:spLocks noChangeArrowheads="1"/>
            </p:cNvSpPr>
            <p:nvPr/>
          </p:nvSpPr>
          <p:spPr bwMode="auto">
            <a:xfrm>
              <a:off x="3077" y="2738"/>
              <a:ext cx="1708" cy="236"/>
            </a:xfrm>
            <a:prstGeom prst="rect">
              <a:avLst/>
            </a:prstGeom>
            <a:noFill/>
            <a:ln w="19050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0" fontAlgn="auto" hangingPunct="0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200" b="1" kern="1200" cap="none" spc="0" normalizeH="0" baseline="0" noProof="0" dirty="0">
                  <a:solidFill>
                    <a:srgbClr val="00277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+mn-cs"/>
                </a:rPr>
                <a:t> </a:t>
              </a:r>
              <a:r>
                <a:rPr kumimoji="1" lang="zh-CN" altLang="en-US" sz="1200" b="1" kern="1200" cap="none" spc="0" normalizeH="0" baseline="0" noProof="0" dirty="0">
                  <a:solidFill>
                    <a:srgbClr val="00277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天津渤海化工集团有限责任公司</a:t>
              </a:r>
            </a:p>
            <a:p>
              <a:pPr marR="0" defTabSz="914400" eaLnBrk="0" fontAlgn="auto" hangingPunct="0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200" kern="1200" cap="none" spc="0" normalizeH="0" baseline="0" noProof="0" dirty="0">
                  <a:solidFill>
                    <a:srgbClr val="00277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+mn-cs"/>
                </a:rPr>
                <a:t>TIANJIN  BOHAI  CHEMICAL  INDUSTRY  GROUP  CO. LTD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软件功能讲解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232915" y="584988"/>
            <a:ext cx="2518911" cy="67447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新增储备项目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458"/>
            <a:ext cx="7169963" cy="5158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31" y="1308591"/>
            <a:ext cx="8741131" cy="49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软件功能讲解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232915" y="584988"/>
            <a:ext cx="2518911" cy="67447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科技创新项目月报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321"/>
            <a:ext cx="12192000" cy="2809627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9667782" y="1854679"/>
            <a:ext cx="1564132" cy="55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8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软件功能讲解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232916" y="584988"/>
            <a:ext cx="1621764" cy="67447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填写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项目月报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149" y="565111"/>
            <a:ext cx="8646922" cy="67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软件功能讲解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232915" y="584988"/>
            <a:ext cx="2225613" cy="67447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项目结项申请管理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910"/>
            <a:ext cx="12192000" cy="28761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9763"/>
            <a:ext cx="12192000" cy="2798372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6639590" y="1757163"/>
            <a:ext cx="1564132" cy="55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0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软件功能讲解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232916" y="584988"/>
            <a:ext cx="1570006" cy="67447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科技成果管理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221"/>
            <a:ext cx="12192000" cy="2748301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6009861" y="1794294"/>
            <a:ext cx="1564132" cy="55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32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软件功能讲解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232916" y="584988"/>
            <a:ext cx="1621764" cy="67447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科技成果填报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18" y="584988"/>
            <a:ext cx="905101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22" y="634121"/>
            <a:ext cx="8628804" cy="62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6523038"/>
            <a:ext cx="10422082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3439147" y="1940807"/>
            <a:ext cx="5400000" cy="576000"/>
            <a:chOff x="3471573" y="2320199"/>
            <a:chExt cx="5446795" cy="712788"/>
          </a:xfrm>
        </p:grpSpPr>
        <p:sp>
          <p:nvSpPr>
            <p:cNvPr id="3132" name="文本框 20"/>
            <p:cNvSpPr txBox="1">
              <a:spLocks noChangeArrowheads="1"/>
            </p:cNvSpPr>
            <p:nvPr/>
          </p:nvSpPr>
          <p:spPr bwMode="auto">
            <a:xfrm>
              <a:off x="4984137" y="2392985"/>
              <a:ext cx="3194930" cy="57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系统登录说明</a:t>
              </a:r>
              <a:endParaRPr lang="zh-CN" altLang="en-US" sz="24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471573" y="2320199"/>
              <a:ext cx="5446795" cy="712788"/>
              <a:chOff x="3471573" y="2320199"/>
              <a:chExt cx="5446795" cy="712788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4464172" y="2320199"/>
                <a:ext cx="4454196" cy="712788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/>
              </a:p>
            </p:txBody>
          </p:sp>
          <p:grpSp>
            <p:nvGrpSpPr>
              <p:cNvPr id="3135" name="组合 68"/>
              <p:cNvGrpSpPr/>
              <p:nvPr/>
            </p:nvGrpSpPr>
            <p:grpSpPr bwMode="auto">
              <a:xfrm>
                <a:off x="3471573" y="2320199"/>
                <a:ext cx="1033974" cy="712788"/>
                <a:chOff x="6191369" y="1397569"/>
                <a:chExt cx="919239" cy="712882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/>
                </a:p>
              </p:txBody>
            </p:sp>
            <p:sp>
              <p:nvSpPr>
                <p:cNvPr id="3137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8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01</a:t>
                  </a:r>
                  <a:endParaRPr lang="zh-CN" altLang="en-US" sz="28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3439147" y="2688821"/>
            <a:ext cx="5400000" cy="576000"/>
            <a:chOff x="3471574" y="3168387"/>
            <a:chExt cx="5446794" cy="712788"/>
          </a:xfrm>
        </p:grpSpPr>
        <p:sp>
          <p:nvSpPr>
            <p:cNvPr id="3125" name="文本框 81"/>
            <p:cNvSpPr txBox="1">
              <a:spLocks noChangeArrowheads="1"/>
            </p:cNvSpPr>
            <p:nvPr/>
          </p:nvSpPr>
          <p:spPr bwMode="auto">
            <a:xfrm>
              <a:off x="4981135" y="3250553"/>
              <a:ext cx="3194929" cy="57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软件功能简介</a:t>
              </a:r>
              <a:endParaRPr lang="zh-CN" altLang="en-US" sz="24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471574" y="3168387"/>
              <a:ext cx="5446794" cy="712788"/>
              <a:chOff x="3471574" y="3450499"/>
              <a:chExt cx="5446794" cy="712788"/>
            </a:xfrm>
          </p:grpSpPr>
          <p:sp>
            <p:nvSpPr>
              <p:cNvPr id="83" name="矩形 82"/>
              <p:cNvSpPr/>
              <p:nvPr/>
            </p:nvSpPr>
            <p:spPr bwMode="auto">
              <a:xfrm>
                <a:off x="4464173" y="3450499"/>
                <a:ext cx="4454195" cy="712788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/>
              </a:p>
            </p:txBody>
          </p:sp>
          <p:grpSp>
            <p:nvGrpSpPr>
              <p:cNvPr id="3128" name="组合 84"/>
              <p:cNvGrpSpPr/>
              <p:nvPr/>
            </p:nvGrpSpPr>
            <p:grpSpPr bwMode="auto">
              <a:xfrm>
                <a:off x="3471574" y="3450499"/>
                <a:ext cx="1033974" cy="712788"/>
                <a:chOff x="6191369" y="1397569"/>
                <a:chExt cx="919239" cy="712882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/>
                </a:p>
              </p:txBody>
            </p:sp>
            <p:sp>
              <p:nvSpPr>
                <p:cNvPr id="3130" name="文本框 86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800" dirty="0" smtClean="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02</a:t>
                  </a:r>
                  <a:endParaRPr lang="zh-CN" altLang="en-US" sz="2800" dirty="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</p:grpSp>
      <p:sp>
        <p:nvSpPr>
          <p:cNvPr id="7" name="文本框 6"/>
          <p:cNvSpPr txBox="1"/>
          <p:nvPr/>
        </p:nvSpPr>
        <p:spPr>
          <a:xfrm>
            <a:off x="2743200" y="781493"/>
            <a:ext cx="66881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 smtClean="0">
                <a:solidFill>
                  <a:srgbClr val="04487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目录</a:t>
            </a:r>
            <a:endParaRPr lang="zh-CN" altLang="en-US" sz="4800" dirty="0">
              <a:solidFill>
                <a:srgbClr val="044875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63" name="组合 162"/>
          <p:cNvGrpSpPr/>
          <p:nvPr/>
        </p:nvGrpSpPr>
        <p:grpSpPr bwMode="auto">
          <a:xfrm>
            <a:off x="3700463" y="1612901"/>
            <a:ext cx="6348881" cy="327026"/>
            <a:chOff x="3699966" y="1512024"/>
            <a:chExt cx="6350133" cy="779659"/>
          </a:xfrm>
        </p:grpSpPr>
        <p:sp>
          <p:nvSpPr>
            <p:cNvPr id="155" name="文本框 154"/>
            <p:cNvSpPr txBox="1"/>
            <p:nvPr/>
          </p:nvSpPr>
          <p:spPr>
            <a:xfrm>
              <a:off x="4786499" y="1922829"/>
              <a:ext cx="5263600" cy="3688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044875"/>
                </a:solidFill>
                <a:latin typeface="+mj-lt"/>
                <a:ea typeface="+mn-ea"/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>
            <a:xfrm flipV="1">
              <a:off x="3699966" y="1512024"/>
              <a:ext cx="477455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439147" y="6499223"/>
            <a:ext cx="2743200" cy="365125"/>
          </a:xfrm>
        </p:spPr>
        <p:txBody>
          <a:bodyPr/>
          <a:lstStyle/>
          <a:p>
            <a:pPr>
              <a:defRPr/>
            </a:pPr>
            <a:fld id="{21FEF645-6846-42A7-86F7-C200F7041709}" type="slidenum">
              <a:rPr lang="zh-CN" altLang="en-US" sz="2800" smtClean="0"/>
              <a:pPr>
                <a:defRPr/>
              </a:pPr>
              <a:t>16</a:t>
            </a:fld>
            <a:endParaRPr lang="zh-CN" altLang="en-US" sz="2800" dirty="0"/>
          </a:p>
        </p:txBody>
      </p:sp>
      <p:pic>
        <p:nvPicPr>
          <p:cNvPr id="69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>
            <a:off x="3439147" y="3436835"/>
            <a:ext cx="5400000" cy="576000"/>
            <a:chOff x="3481302" y="3578844"/>
            <a:chExt cx="5446794" cy="712792"/>
          </a:xfrm>
        </p:grpSpPr>
        <p:grpSp>
          <p:nvGrpSpPr>
            <p:cNvPr id="3115" name="组合 116"/>
            <p:cNvGrpSpPr/>
            <p:nvPr/>
          </p:nvGrpSpPr>
          <p:grpSpPr bwMode="auto">
            <a:xfrm>
              <a:off x="3481302" y="3578844"/>
              <a:ext cx="5446794" cy="712792"/>
              <a:chOff x="6298049" y="1378108"/>
              <a:chExt cx="4842391" cy="712886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7180504" y="1378108"/>
                <a:ext cx="3959936" cy="712881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/>
              </a:p>
            </p:txBody>
          </p:sp>
          <p:grpSp>
            <p:nvGrpSpPr>
              <p:cNvPr id="3120" name="组合 129"/>
              <p:cNvGrpSpPr/>
              <p:nvPr/>
            </p:nvGrpSpPr>
            <p:grpSpPr bwMode="auto">
              <a:xfrm>
                <a:off x="6298049" y="1378111"/>
                <a:ext cx="919239" cy="712883"/>
                <a:chOff x="6191369" y="1378111"/>
                <a:chExt cx="919239" cy="712883"/>
              </a:xfrm>
            </p:grpSpPr>
            <p:sp>
              <p:nvSpPr>
                <p:cNvPr id="131" name="矩形 130"/>
                <p:cNvSpPr/>
                <p:nvPr/>
              </p:nvSpPr>
              <p:spPr>
                <a:xfrm>
                  <a:off x="6294533" y="1378111"/>
                  <a:ext cx="712631" cy="712883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/>
                </a:p>
              </p:txBody>
            </p:sp>
            <p:sp>
              <p:nvSpPr>
                <p:cNvPr id="3122" name="文本框 131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800" dirty="0" smtClean="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03</a:t>
                  </a:r>
                  <a:endParaRPr lang="zh-CN" altLang="en-US" sz="2800" dirty="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5563861" y="3633715"/>
              <a:ext cx="2048928" cy="571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24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系统功能演示</a:t>
              </a:r>
              <a:endParaRPr lang="zh-CN" altLang="en-US" sz="24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9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82486" y="254000"/>
            <a:ext cx="7909514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50863" y="82550"/>
            <a:ext cx="3802954" cy="585788"/>
            <a:chOff x="551544" y="82976"/>
            <a:chExt cx="3801550" cy="584775"/>
          </a:xfrm>
        </p:grpSpPr>
        <p:sp>
          <p:nvSpPr>
            <p:cNvPr id="5146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系统功能演示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03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439421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353683" y="1714398"/>
            <a:ext cx="11490385" cy="404578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渤化集团科技项目管理系统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日正式上线，各二级企业负责填报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2021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年科技创新项目。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企业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填报时间：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-20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集团审核时间：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21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-25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科技项目立项申报截止时间：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31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矩形 14"/>
          <p:cNvSpPr/>
          <p:nvPr/>
        </p:nvSpPr>
        <p:spPr bwMode="auto">
          <a:xfrm>
            <a:off x="5055831" y="616164"/>
            <a:ext cx="2198983" cy="67447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有关问题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901825" y="2847181"/>
            <a:ext cx="817086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spc="600" dirty="0" smtClean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endParaRPr lang="zh-CN" altLang="en-US" sz="7200" b="1" spc="600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600200" y="2257425"/>
            <a:ext cx="8956675" cy="2382838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10290175" y="4325938"/>
            <a:ext cx="1109663" cy="1130300"/>
            <a:chOff x="2666985" y="682103"/>
            <a:chExt cx="1109138" cy="1131217"/>
          </a:xfrm>
        </p:grpSpPr>
        <p:sp>
          <p:nvSpPr>
            <p:cNvPr id="35" name="矩形 34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792163" y="1462088"/>
            <a:ext cx="1109662" cy="1131887"/>
            <a:chOff x="2666985" y="682103"/>
            <a:chExt cx="1109138" cy="1131217"/>
          </a:xfrm>
        </p:grpSpPr>
        <p:sp>
          <p:nvSpPr>
            <p:cNvPr id="39" name="矩形 38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0" y="6537324"/>
            <a:ext cx="12192000" cy="32067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6523038"/>
            <a:ext cx="10422082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3439147" y="1940807"/>
            <a:ext cx="5400000" cy="576000"/>
            <a:chOff x="3471573" y="2320199"/>
            <a:chExt cx="5446795" cy="712788"/>
          </a:xfrm>
        </p:grpSpPr>
        <p:sp>
          <p:nvSpPr>
            <p:cNvPr id="3132" name="文本框 20"/>
            <p:cNvSpPr txBox="1">
              <a:spLocks noChangeArrowheads="1"/>
            </p:cNvSpPr>
            <p:nvPr/>
          </p:nvSpPr>
          <p:spPr bwMode="auto">
            <a:xfrm>
              <a:off x="4984137" y="2392985"/>
              <a:ext cx="3194930" cy="57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系统登录说明</a:t>
              </a:r>
              <a:endParaRPr lang="zh-CN" altLang="en-US" sz="24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471573" y="2320199"/>
              <a:ext cx="5446795" cy="712788"/>
              <a:chOff x="3471573" y="2320199"/>
              <a:chExt cx="5446795" cy="712788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4464172" y="2320199"/>
                <a:ext cx="4454196" cy="712788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/>
              </a:p>
            </p:txBody>
          </p:sp>
          <p:grpSp>
            <p:nvGrpSpPr>
              <p:cNvPr id="3135" name="组合 68"/>
              <p:cNvGrpSpPr/>
              <p:nvPr/>
            </p:nvGrpSpPr>
            <p:grpSpPr bwMode="auto">
              <a:xfrm>
                <a:off x="3471573" y="2320199"/>
                <a:ext cx="1033974" cy="712788"/>
                <a:chOff x="6191369" y="1397569"/>
                <a:chExt cx="919239" cy="712882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/>
                </a:p>
              </p:txBody>
            </p:sp>
            <p:sp>
              <p:nvSpPr>
                <p:cNvPr id="3137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8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01</a:t>
                  </a:r>
                  <a:endParaRPr lang="zh-CN" altLang="en-US" sz="28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3439147" y="2688821"/>
            <a:ext cx="5400000" cy="576000"/>
            <a:chOff x="3471574" y="3168387"/>
            <a:chExt cx="5446794" cy="712788"/>
          </a:xfrm>
        </p:grpSpPr>
        <p:sp>
          <p:nvSpPr>
            <p:cNvPr id="3125" name="文本框 81"/>
            <p:cNvSpPr txBox="1">
              <a:spLocks noChangeArrowheads="1"/>
            </p:cNvSpPr>
            <p:nvPr/>
          </p:nvSpPr>
          <p:spPr bwMode="auto">
            <a:xfrm>
              <a:off x="4981135" y="3250553"/>
              <a:ext cx="3194929" cy="57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软件功能简介</a:t>
              </a:r>
              <a:endParaRPr lang="zh-CN" altLang="en-US" sz="24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471574" y="3168387"/>
              <a:ext cx="5446794" cy="712788"/>
              <a:chOff x="3471574" y="3450499"/>
              <a:chExt cx="5446794" cy="712788"/>
            </a:xfrm>
          </p:grpSpPr>
          <p:sp>
            <p:nvSpPr>
              <p:cNvPr id="83" name="矩形 82"/>
              <p:cNvSpPr/>
              <p:nvPr/>
            </p:nvSpPr>
            <p:spPr bwMode="auto">
              <a:xfrm>
                <a:off x="4464173" y="3450499"/>
                <a:ext cx="4454195" cy="712788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/>
              </a:p>
            </p:txBody>
          </p:sp>
          <p:grpSp>
            <p:nvGrpSpPr>
              <p:cNvPr id="3128" name="组合 84"/>
              <p:cNvGrpSpPr/>
              <p:nvPr/>
            </p:nvGrpSpPr>
            <p:grpSpPr bwMode="auto">
              <a:xfrm>
                <a:off x="3471574" y="3450499"/>
                <a:ext cx="1033974" cy="712788"/>
                <a:chOff x="6191369" y="1397569"/>
                <a:chExt cx="919239" cy="712882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/>
                </a:p>
              </p:txBody>
            </p:sp>
            <p:sp>
              <p:nvSpPr>
                <p:cNvPr id="3130" name="文本框 86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800" dirty="0" smtClean="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02</a:t>
                  </a:r>
                  <a:endParaRPr lang="zh-CN" altLang="en-US" sz="2800" dirty="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</p:grpSp>
      <p:sp>
        <p:nvSpPr>
          <p:cNvPr id="7" name="文本框 6"/>
          <p:cNvSpPr txBox="1"/>
          <p:nvPr/>
        </p:nvSpPr>
        <p:spPr>
          <a:xfrm>
            <a:off x="2743200" y="781493"/>
            <a:ext cx="66881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 smtClean="0">
                <a:solidFill>
                  <a:srgbClr val="04487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目录</a:t>
            </a:r>
            <a:endParaRPr lang="zh-CN" altLang="en-US" sz="4800" dirty="0">
              <a:solidFill>
                <a:srgbClr val="044875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63" name="组合 162"/>
          <p:cNvGrpSpPr/>
          <p:nvPr/>
        </p:nvGrpSpPr>
        <p:grpSpPr bwMode="auto">
          <a:xfrm>
            <a:off x="3700463" y="1612901"/>
            <a:ext cx="6348881" cy="327026"/>
            <a:chOff x="3699966" y="1512024"/>
            <a:chExt cx="6350133" cy="779659"/>
          </a:xfrm>
        </p:grpSpPr>
        <p:sp>
          <p:nvSpPr>
            <p:cNvPr id="155" name="文本框 154"/>
            <p:cNvSpPr txBox="1"/>
            <p:nvPr/>
          </p:nvSpPr>
          <p:spPr>
            <a:xfrm>
              <a:off x="4786499" y="1922829"/>
              <a:ext cx="5263600" cy="3688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044875"/>
                </a:solidFill>
                <a:latin typeface="+mj-lt"/>
                <a:ea typeface="+mn-ea"/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>
            <a:xfrm flipV="1">
              <a:off x="3699966" y="1512024"/>
              <a:ext cx="477455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439147" y="6499223"/>
            <a:ext cx="2743200" cy="365125"/>
          </a:xfrm>
        </p:spPr>
        <p:txBody>
          <a:bodyPr/>
          <a:lstStyle/>
          <a:p>
            <a:pPr>
              <a:defRPr/>
            </a:pPr>
            <a:fld id="{21FEF645-6846-42A7-86F7-C200F7041709}" type="slidenum">
              <a:rPr lang="zh-CN" altLang="en-US" sz="2800" smtClean="0"/>
              <a:pPr>
                <a:defRPr/>
              </a:pPr>
              <a:t>2</a:t>
            </a:fld>
            <a:endParaRPr lang="zh-CN" altLang="en-US" sz="2800" dirty="0"/>
          </a:p>
        </p:txBody>
      </p:sp>
      <p:pic>
        <p:nvPicPr>
          <p:cNvPr id="69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>
            <a:off x="3439147" y="3436835"/>
            <a:ext cx="5400000" cy="576000"/>
            <a:chOff x="3481302" y="3578844"/>
            <a:chExt cx="5446794" cy="712792"/>
          </a:xfrm>
        </p:grpSpPr>
        <p:grpSp>
          <p:nvGrpSpPr>
            <p:cNvPr id="3115" name="组合 116"/>
            <p:cNvGrpSpPr/>
            <p:nvPr/>
          </p:nvGrpSpPr>
          <p:grpSpPr bwMode="auto">
            <a:xfrm>
              <a:off x="3481302" y="3578844"/>
              <a:ext cx="5446794" cy="712792"/>
              <a:chOff x="6298049" y="1378108"/>
              <a:chExt cx="4842391" cy="712886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7180504" y="1378108"/>
                <a:ext cx="3959936" cy="712881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/>
              </a:p>
            </p:txBody>
          </p:sp>
          <p:grpSp>
            <p:nvGrpSpPr>
              <p:cNvPr id="3120" name="组合 129"/>
              <p:cNvGrpSpPr/>
              <p:nvPr/>
            </p:nvGrpSpPr>
            <p:grpSpPr bwMode="auto">
              <a:xfrm>
                <a:off x="6298049" y="1378111"/>
                <a:ext cx="919239" cy="712883"/>
                <a:chOff x="6191369" y="1378111"/>
                <a:chExt cx="919239" cy="712883"/>
              </a:xfrm>
            </p:grpSpPr>
            <p:sp>
              <p:nvSpPr>
                <p:cNvPr id="131" name="矩形 130"/>
                <p:cNvSpPr/>
                <p:nvPr/>
              </p:nvSpPr>
              <p:spPr>
                <a:xfrm>
                  <a:off x="6294533" y="1378111"/>
                  <a:ext cx="712631" cy="712883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/>
                </a:p>
              </p:txBody>
            </p:sp>
            <p:sp>
              <p:nvSpPr>
                <p:cNvPr id="3122" name="文本框 131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800" dirty="0" smtClean="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03</a:t>
                  </a:r>
                  <a:endParaRPr lang="zh-CN" altLang="en-US" sz="2800" dirty="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5563861" y="3633715"/>
              <a:ext cx="2048928" cy="571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24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系统功能演示</a:t>
              </a:r>
              <a:endParaRPr lang="zh-CN" altLang="en-US" sz="24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5146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系统登录说明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01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矩形 44"/>
          <p:cNvSpPr/>
          <p:nvPr/>
        </p:nvSpPr>
        <p:spPr bwMode="auto">
          <a:xfrm>
            <a:off x="232915" y="584987"/>
            <a:ext cx="11562148" cy="123518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lnSpc>
                <a:spcPts val="35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通过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渤化集团创新创业基地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网站（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http://www.bcigxunchuang.com/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进入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渤化集团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科技项目管理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系统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4800"/>
              </a:lnSpc>
              <a:buFont typeface="Wingdings" panose="05000000000000000000" pitchFamily="2" charset="2"/>
              <a:buChar char="Ø"/>
            </a:pP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在系统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登陆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页面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输入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用户名、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密码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及验证码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直接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登录系统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（各二级单位账户与密码已预先设置完成）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6" y="1995854"/>
            <a:ext cx="5847787" cy="41595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23" y="1995854"/>
            <a:ext cx="5809086" cy="4159571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21537" y="4477109"/>
            <a:ext cx="1564132" cy="55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系统登录说明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01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15" y="3913320"/>
            <a:ext cx="11372491" cy="3099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41" y="768655"/>
            <a:ext cx="11372491" cy="306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6523038"/>
            <a:ext cx="10422082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3439147" y="1940807"/>
            <a:ext cx="5400000" cy="576000"/>
            <a:chOff x="3471573" y="2320199"/>
            <a:chExt cx="5446795" cy="712788"/>
          </a:xfrm>
        </p:grpSpPr>
        <p:sp>
          <p:nvSpPr>
            <p:cNvPr id="3132" name="文本框 20"/>
            <p:cNvSpPr txBox="1">
              <a:spLocks noChangeArrowheads="1"/>
            </p:cNvSpPr>
            <p:nvPr/>
          </p:nvSpPr>
          <p:spPr bwMode="auto">
            <a:xfrm>
              <a:off x="4984137" y="2392985"/>
              <a:ext cx="3194930" cy="57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系统登录说明</a:t>
              </a:r>
              <a:endParaRPr lang="zh-CN" altLang="en-US" sz="24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471573" y="2320199"/>
              <a:ext cx="5446795" cy="712788"/>
              <a:chOff x="3471573" y="2320199"/>
              <a:chExt cx="5446795" cy="712788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4464172" y="2320199"/>
                <a:ext cx="4454196" cy="712788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/>
              </a:p>
            </p:txBody>
          </p:sp>
          <p:grpSp>
            <p:nvGrpSpPr>
              <p:cNvPr id="3135" name="组合 68"/>
              <p:cNvGrpSpPr/>
              <p:nvPr/>
            </p:nvGrpSpPr>
            <p:grpSpPr bwMode="auto">
              <a:xfrm>
                <a:off x="3471573" y="2320199"/>
                <a:ext cx="1033974" cy="712788"/>
                <a:chOff x="6191369" y="1397569"/>
                <a:chExt cx="919239" cy="712882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/>
                </a:p>
              </p:txBody>
            </p:sp>
            <p:sp>
              <p:nvSpPr>
                <p:cNvPr id="3137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8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01</a:t>
                  </a:r>
                  <a:endParaRPr lang="zh-CN" altLang="en-US" sz="28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3439147" y="2688821"/>
            <a:ext cx="5400000" cy="576000"/>
            <a:chOff x="3471574" y="3168387"/>
            <a:chExt cx="5446794" cy="712788"/>
          </a:xfrm>
        </p:grpSpPr>
        <p:sp>
          <p:nvSpPr>
            <p:cNvPr id="3125" name="文本框 81"/>
            <p:cNvSpPr txBox="1">
              <a:spLocks noChangeArrowheads="1"/>
            </p:cNvSpPr>
            <p:nvPr/>
          </p:nvSpPr>
          <p:spPr bwMode="auto">
            <a:xfrm>
              <a:off x="4981135" y="3250553"/>
              <a:ext cx="3194929" cy="57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软件功能简介</a:t>
              </a:r>
              <a:endParaRPr lang="zh-CN" altLang="en-US" sz="24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471574" y="3168387"/>
              <a:ext cx="5446794" cy="712788"/>
              <a:chOff x="3471574" y="3450499"/>
              <a:chExt cx="5446794" cy="712788"/>
            </a:xfrm>
          </p:grpSpPr>
          <p:sp>
            <p:nvSpPr>
              <p:cNvPr id="83" name="矩形 82"/>
              <p:cNvSpPr/>
              <p:nvPr/>
            </p:nvSpPr>
            <p:spPr bwMode="auto">
              <a:xfrm>
                <a:off x="4464173" y="3450499"/>
                <a:ext cx="4454195" cy="712788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/>
              </a:p>
            </p:txBody>
          </p:sp>
          <p:grpSp>
            <p:nvGrpSpPr>
              <p:cNvPr id="3128" name="组合 84"/>
              <p:cNvGrpSpPr/>
              <p:nvPr/>
            </p:nvGrpSpPr>
            <p:grpSpPr bwMode="auto">
              <a:xfrm>
                <a:off x="3471574" y="3450499"/>
                <a:ext cx="1033974" cy="712788"/>
                <a:chOff x="6191369" y="1397569"/>
                <a:chExt cx="919239" cy="712882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/>
                </a:p>
              </p:txBody>
            </p:sp>
            <p:sp>
              <p:nvSpPr>
                <p:cNvPr id="3130" name="文本框 86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800" dirty="0" smtClean="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02</a:t>
                  </a:r>
                  <a:endParaRPr lang="zh-CN" altLang="en-US" sz="2800" dirty="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</p:grpSp>
      <p:sp>
        <p:nvSpPr>
          <p:cNvPr id="7" name="文本框 6"/>
          <p:cNvSpPr txBox="1"/>
          <p:nvPr/>
        </p:nvSpPr>
        <p:spPr>
          <a:xfrm>
            <a:off x="2743200" y="781493"/>
            <a:ext cx="66881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 smtClean="0">
                <a:solidFill>
                  <a:srgbClr val="04487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目录</a:t>
            </a:r>
            <a:endParaRPr lang="zh-CN" altLang="en-US" sz="4800" dirty="0">
              <a:solidFill>
                <a:srgbClr val="044875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63" name="组合 162"/>
          <p:cNvGrpSpPr/>
          <p:nvPr/>
        </p:nvGrpSpPr>
        <p:grpSpPr bwMode="auto">
          <a:xfrm>
            <a:off x="3700463" y="1612901"/>
            <a:ext cx="6348881" cy="327026"/>
            <a:chOff x="3699966" y="1512024"/>
            <a:chExt cx="6350133" cy="779659"/>
          </a:xfrm>
        </p:grpSpPr>
        <p:sp>
          <p:nvSpPr>
            <p:cNvPr id="155" name="文本框 154"/>
            <p:cNvSpPr txBox="1"/>
            <p:nvPr/>
          </p:nvSpPr>
          <p:spPr>
            <a:xfrm>
              <a:off x="4786499" y="1922829"/>
              <a:ext cx="5263600" cy="3688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044875"/>
                </a:solidFill>
                <a:latin typeface="+mj-lt"/>
                <a:ea typeface="+mn-ea"/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>
            <a:xfrm flipV="1">
              <a:off x="3699966" y="1512024"/>
              <a:ext cx="477455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439147" y="6499223"/>
            <a:ext cx="2743200" cy="365125"/>
          </a:xfrm>
        </p:spPr>
        <p:txBody>
          <a:bodyPr/>
          <a:lstStyle/>
          <a:p>
            <a:pPr>
              <a:defRPr/>
            </a:pPr>
            <a:fld id="{21FEF645-6846-42A7-86F7-C200F7041709}" type="slidenum">
              <a:rPr lang="zh-CN" altLang="en-US" sz="2800" smtClean="0"/>
              <a:pPr>
                <a:defRPr/>
              </a:pPr>
              <a:t>5</a:t>
            </a:fld>
            <a:endParaRPr lang="zh-CN" altLang="en-US" sz="2800" dirty="0"/>
          </a:p>
        </p:txBody>
      </p:sp>
      <p:pic>
        <p:nvPicPr>
          <p:cNvPr id="69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>
            <a:off x="3439147" y="3436835"/>
            <a:ext cx="5400000" cy="576000"/>
            <a:chOff x="3481302" y="3578844"/>
            <a:chExt cx="5446794" cy="712792"/>
          </a:xfrm>
        </p:grpSpPr>
        <p:grpSp>
          <p:nvGrpSpPr>
            <p:cNvPr id="3115" name="组合 116"/>
            <p:cNvGrpSpPr/>
            <p:nvPr/>
          </p:nvGrpSpPr>
          <p:grpSpPr bwMode="auto">
            <a:xfrm>
              <a:off x="3481302" y="3578844"/>
              <a:ext cx="5446794" cy="712792"/>
              <a:chOff x="6298049" y="1378108"/>
              <a:chExt cx="4842391" cy="712886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7180504" y="1378108"/>
                <a:ext cx="3959936" cy="712881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/>
              </a:p>
            </p:txBody>
          </p:sp>
          <p:grpSp>
            <p:nvGrpSpPr>
              <p:cNvPr id="3120" name="组合 129"/>
              <p:cNvGrpSpPr/>
              <p:nvPr/>
            </p:nvGrpSpPr>
            <p:grpSpPr bwMode="auto">
              <a:xfrm>
                <a:off x="6298049" y="1378111"/>
                <a:ext cx="919239" cy="712883"/>
                <a:chOff x="6191369" y="1378111"/>
                <a:chExt cx="919239" cy="712883"/>
              </a:xfrm>
            </p:grpSpPr>
            <p:sp>
              <p:nvSpPr>
                <p:cNvPr id="131" name="矩形 130"/>
                <p:cNvSpPr/>
                <p:nvPr/>
              </p:nvSpPr>
              <p:spPr>
                <a:xfrm>
                  <a:off x="6294533" y="1378111"/>
                  <a:ext cx="712631" cy="712883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/>
                </a:p>
              </p:txBody>
            </p:sp>
            <p:sp>
              <p:nvSpPr>
                <p:cNvPr id="3122" name="文本框 131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800" dirty="0" smtClean="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03</a:t>
                  </a:r>
                  <a:endParaRPr lang="zh-CN" altLang="en-US" sz="2800" dirty="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5563861" y="3633715"/>
              <a:ext cx="2048928" cy="571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24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系统功能演示</a:t>
              </a:r>
              <a:endParaRPr lang="zh-CN" altLang="en-US" sz="24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0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软件功能讲解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232915" y="584988"/>
            <a:ext cx="2518911" cy="67447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科技创新项目立项管理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321"/>
            <a:ext cx="12192000" cy="3108641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 bwMode="auto">
          <a:xfrm>
            <a:off x="304800" y="4321834"/>
            <a:ext cx="11562148" cy="204446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渤化集团科技创新项目分为集团级与企业级项目，项目与集团企管法务部预算系统填报的项目保持一致。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每年四季度申报科技创新项目立项，企业自主决定申报集团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项目或企业级项目，每月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日填报项目月报，逾期系统关闭，如遇五一、十一等法定节假日可适当延后。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企业内部新立项的科技项目填写储备项目，待四季度立项时转为正式项目。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388759" y="2161333"/>
            <a:ext cx="1564132" cy="55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软件功能讲解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232915" y="584988"/>
            <a:ext cx="2518911" cy="67447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科技创新项目立项管理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15" y="1259458"/>
            <a:ext cx="9904616" cy="55730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70" y="1259458"/>
            <a:ext cx="6485792" cy="55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软件功能讲解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232915" y="584988"/>
            <a:ext cx="2518911" cy="67447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科技创新项目管理界面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458"/>
            <a:ext cx="12192000" cy="2995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146"/>
            <a:ext cx="12192000" cy="29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318173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Picture 236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48" y="5881611"/>
            <a:ext cx="1106250" cy="89795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17235" y="254000"/>
            <a:ext cx="847476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166372" cy="585788"/>
            <a:chOff x="551544" y="82976"/>
            <a:chExt cx="3165203" cy="584775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1061254" y="111278"/>
              <a:ext cx="2655493" cy="52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软件功能讲解</a:t>
              </a:r>
              <a:endParaRPr lang="zh-CN" altLang="en-US" sz="28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232915" y="584988"/>
            <a:ext cx="2518911" cy="67447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储备项目管理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458"/>
            <a:ext cx="12192000" cy="3129089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3283915" y="2087592"/>
            <a:ext cx="1564132" cy="55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07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374</Words>
  <Application>Microsoft Office PowerPoint</Application>
  <PresentationFormat>宽屏</PresentationFormat>
  <Paragraphs>95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XHei</vt:lpstr>
      <vt:lpstr>等线</vt:lpstr>
      <vt:lpstr>黑体</vt:lpstr>
      <vt:lpstr>华文隶书</vt:lpstr>
      <vt:lpstr>华文细黑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丫丫精饰</dc:title>
  <dc:subject>丫丫精饰</dc:subject>
  <dc:creator>丫丫精饰</dc:creator>
  <cp:keywords>https:/cyppt.taobao.com</cp:keywords>
  <dc:description>https://cyppt.taobao.com</dc:description>
  <cp:lastModifiedBy>聂晓涛</cp:lastModifiedBy>
  <cp:revision>262</cp:revision>
  <dcterms:created xsi:type="dcterms:W3CDTF">2015-04-13T12:15:00Z</dcterms:created>
  <dcterms:modified xsi:type="dcterms:W3CDTF">2020-12-01T03:59:19Z</dcterms:modified>
  <cp:category>https://cyppt.taobao.com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2052-11.8.2.8875</vt:lpwstr>
  </property>
</Properties>
</file>